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90" r:id="rId2"/>
    <p:sldId id="257" r:id="rId3"/>
    <p:sldId id="421" r:id="rId4"/>
    <p:sldId id="499" r:id="rId5"/>
    <p:sldId id="500" r:id="rId6"/>
    <p:sldId id="501" r:id="rId7"/>
    <p:sldId id="534" r:id="rId8"/>
    <p:sldId id="502" r:id="rId9"/>
    <p:sldId id="514" r:id="rId10"/>
    <p:sldId id="497" r:id="rId11"/>
    <p:sldId id="535" r:id="rId12"/>
    <p:sldId id="503" r:id="rId13"/>
    <p:sldId id="536" r:id="rId14"/>
    <p:sldId id="538" r:id="rId15"/>
    <p:sldId id="537" r:id="rId16"/>
    <p:sldId id="539" r:id="rId17"/>
    <p:sldId id="540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1pPr>
    <a:lvl2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2pPr>
    <a:lvl3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3pPr>
    <a:lvl4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4pPr>
    <a:lvl5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5pPr>
    <a:lvl6pPr marL="0" marR="0" indent="2286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6pPr>
    <a:lvl7pPr marL="0" marR="0" indent="2743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7pPr>
    <a:lvl8pPr marL="0" marR="0" indent="3200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8pPr>
    <a:lvl9pPr marL="0" marR="0" indent="3657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9AC"/>
    <a:srgbClr val="7BA261"/>
    <a:srgbClr val="2B2B2A"/>
    <a:srgbClr val="D9B042"/>
    <a:srgbClr val="227AB0"/>
    <a:srgbClr val="0000FF"/>
    <a:srgbClr val="C6E35D"/>
    <a:srgbClr val="143C33"/>
    <a:srgbClr val="194B40"/>
    <a:srgbClr val="263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7"/>
    <p:restoredTop sz="89987" autoAdjust="0"/>
  </p:normalViewPr>
  <p:slideViewPr>
    <p:cSldViewPr snapToGrid="0">
      <p:cViewPr varScale="1">
        <p:scale>
          <a:sx n="60" d="100"/>
          <a:sy n="60" d="100"/>
        </p:scale>
        <p:origin x="784" y="2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15A913-C1FB-1A26-6EFD-4E41B6B02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B4A14-2DE2-9B58-4BCC-A0C5BB74D2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40912-2C8F-493F-A2A5-AA5A4D1544DE}" type="datetimeFigureOut">
              <a:rPr lang="en-US" smtClean="0"/>
              <a:t>9/29/23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2E400-AE36-A54E-CA22-2E0EF6405A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36EA4-E1AA-4302-DC50-D7BC8C7B0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2010-596C-4A72-9856-3703E8601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55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UnitSlabPro" panose="02010504040101010102" pitchFamily="2" charset="0"/>
        <a:ea typeface="UnitSlabPro" panose="02010504040101010102" pitchFamily="2" charset="0"/>
        <a:cs typeface="UnitSlabPro" panose="02010504040101010102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7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7069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8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11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3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2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12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5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2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5222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607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58490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9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01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6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Alternatif Başlık ve Fotoğraf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7D6FD891-9856-339D-3C4E-5E41F2084C06}"/>
              </a:ext>
            </a:extLst>
          </p:cNvPr>
          <p:cNvSpPr/>
          <p:nvPr userDrawn="1"/>
        </p:nvSpPr>
        <p:spPr>
          <a:xfrm>
            <a:off x="2456" y="3698"/>
            <a:ext cx="24379088" cy="425455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A4A4B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kumimoji="0" sz="3000" b="0" i="0" u="none" strike="noStrike" kern="0" cap="all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Publico Text Roman"/>
              <a:sym typeface="Publico Text Roman"/>
            </a:endParaRPr>
          </a:p>
        </p:txBody>
      </p:sp>
      <p:pic>
        <p:nvPicPr>
          <p:cNvPr id="3" name="woman-attending-online-class2.jpg" descr="woman-attending-online-class2.jpg">
            <a:extLst>
              <a:ext uri="{FF2B5EF4-FFF2-40B4-BE49-F238E27FC236}">
                <a16:creationId xmlns:a16="http://schemas.microsoft.com/office/drawing/2014/main" id="{8D96E08E-8D6A-1B1E-C21A-A79E8485D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521"/>
          </a:blip>
          <a:srcRect t="7702" b="8012"/>
          <a:stretch/>
        </p:blipFill>
        <p:spPr>
          <a:xfrm>
            <a:off x="-17265" y="-12007"/>
            <a:ext cx="24418649" cy="137280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1024BFDF-DA4A-B776-653A-82E71537E88C}"/>
              </a:ext>
            </a:extLst>
          </p:cNvPr>
          <p:cNvGrpSpPr/>
          <p:nvPr userDrawn="1"/>
        </p:nvGrpSpPr>
        <p:grpSpPr>
          <a:xfrm>
            <a:off x="-40552" y="-12005"/>
            <a:ext cx="24465105" cy="5274614"/>
            <a:chOff x="0" y="0"/>
            <a:chExt cx="24465103" cy="5274613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7D1BFB37-D88B-E0AF-FB55-D113C447D43D}"/>
                </a:ext>
              </a:extLst>
            </p:cNvPr>
            <p:cNvSpPr/>
            <p:nvPr/>
          </p:nvSpPr>
          <p:spPr>
            <a:xfrm>
              <a:off x="0" y="0"/>
              <a:ext cx="2077429" cy="5274599"/>
            </a:xfrm>
            <a:prstGeom prst="rect">
              <a:avLst/>
            </a:prstGeom>
            <a:solidFill>
              <a:schemeClr val="accent3">
                <a:alpha val="594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9306F58F-5A2F-390C-06A4-5434D16C397C}"/>
                </a:ext>
              </a:extLst>
            </p:cNvPr>
            <p:cNvSpPr/>
            <p:nvPr/>
          </p:nvSpPr>
          <p:spPr>
            <a:xfrm>
              <a:off x="1998133" y="14"/>
              <a:ext cx="1025918" cy="5274600"/>
            </a:xfrm>
            <a:prstGeom prst="rect">
              <a:avLst/>
            </a:prstGeom>
            <a:solidFill>
              <a:schemeClr val="accent4">
                <a:satOff val="-20441"/>
                <a:lumOff val="-6381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F581D83-770F-5FC2-C0AC-D512E2BF35B8}"/>
                </a:ext>
              </a:extLst>
            </p:cNvPr>
            <p:cNvSpPr/>
            <p:nvPr/>
          </p:nvSpPr>
          <p:spPr>
            <a:xfrm>
              <a:off x="2997200" y="14"/>
              <a:ext cx="1025918" cy="5274600"/>
            </a:xfrm>
            <a:prstGeom prst="rect">
              <a:avLst/>
            </a:prstGeom>
            <a:solidFill>
              <a:schemeClr val="accent5"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B5E5F44B-91CA-D93D-979E-9C0EEA203BB1}"/>
                </a:ext>
              </a:extLst>
            </p:cNvPr>
            <p:cNvSpPr/>
            <p:nvPr/>
          </p:nvSpPr>
          <p:spPr>
            <a:xfrm>
              <a:off x="3962400" y="14"/>
              <a:ext cx="1722415" cy="5274600"/>
            </a:xfrm>
            <a:prstGeom prst="rect">
              <a:avLst/>
            </a:prstGeom>
            <a:solidFill>
              <a:srgbClr val="7F8081">
                <a:alpha val="5175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B9ECBAB8-CAB2-7732-02A8-DE1BC18A1161}"/>
                </a:ext>
              </a:extLst>
            </p:cNvPr>
            <p:cNvSpPr/>
            <p:nvPr/>
          </p:nvSpPr>
          <p:spPr>
            <a:xfrm>
              <a:off x="5604933" y="14"/>
              <a:ext cx="1722416" cy="5274600"/>
            </a:xfrm>
            <a:prstGeom prst="rect">
              <a:avLst/>
            </a:prstGeom>
            <a:solidFill>
              <a:schemeClr val="accent5">
                <a:hueOff val="469292"/>
                <a:lumOff val="10777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D89560DF-012C-7D88-363B-6CD6C20C704F}"/>
                </a:ext>
              </a:extLst>
            </p:cNvPr>
            <p:cNvSpPr/>
            <p:nvPr/>
          </p:nvSpPr>
          <p:spPr>
            <a:xfrm>
              <a:off x="7230533" y="14"/>
              <a:ext cx="832045" cy="5274600"/>
            </a:xfrm>
            <a:prstGeom prst="rect">
              <a:avLst/>
            </a:prstGeom>
            <a:solidFill>
              <a:schemeClr val="accent5">
                <a:satOff val="-38356"/>
                <a:lumOff val="-16661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0BD924C8-F662-C4AC-9B75-C29A4354F4D7}"/>
                </a:ext>
              </a:extLst>
            </p:cNvPr>
            <p:cNvSpPr/>
            <p:nvPr/>
          </p:nvSpPr>
          <p:spPr>
            <a:xfrm>
              <a:off x="8009466" y="14"/>
              <a:ext cx="3804966" cy="5274600"/>
            </a:xfrm>
            <a:prstGeom prst="rect">
              <a:avLst/>
            </a:prstGeom>
            <a:solidFill>
              <a:schemeClr val="accent6">
                <a:hueOff val="-160637"/>
                <a:satOff val="-4080"/>
                <a:lumOff val="-9037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5F6F1204-1931-E61B-9D50-57F87B207B39}"/>
                </a:ext>
              </a:extLst>
            </p:cNvPr>
            <p:cNvSpPr/>
            <p:nvPr/>
          </p:nvSpPr>
          <p:spPr>
            <a:xfrm>
              <a:off x="11269994" y="14"/>
              <a:ext cx="3804966" cy="5274600"/>
            </a:xfrm>
            <a:prstGeom prst="rect">
              <a:avLst/>
            </a:prstGeom>
            <a:solidFill>
              <a:schemeClr val="accent4">
                <a:hueOff val="98084"/>
                <a:satOff val="13004"/>
                <a:lumOff val="3418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B64F4401-986A-10F2-322F-48CC9201F2C4}"/>
                </a:ext>
              </a:extLst>
            </p:cNvPr>
            <p:cNvSpPr/>
            <p:nvPr/>
          </p:nvSpPr>
          <p:spPr>
            <a:xfrm>
              <a:off x="14986001" y="14"/>
              <a:ext cx="832045" cy="5274600"/>
            </a:xfrm>
            <a:prstGeom prst="rect">
              <a:avLst/>
            </a:prstGeom>
            <a:solidFill>
              <a:schemeClr val="accent2">
                <a:satOff val="-19137"/>
                <a:lumOff val="-11717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3935EFE2-94B2-6863-13D1-EEF927D2B69A}"/>
                </a:ext>
              </a:extLst>
            </p:cNvPr>
            <p:cNvSpPr/>
            <p:nvPr/>
          </p:nvSpPr>
          <p:spPr>
            <a:xfrm>
              <a:off x="15800782" y="14"/>
              <a:ext cx="445770" cy="5274600"/>
            </a:xfrm>
            <a:prstGeom prst="rect">
              <a:avLst/>
            </a:prstGeom>
            <a:solidFill>
              <a:schemeClr val="accent6">
                <a:hueOff val="-134388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20125FC6-6C24-C3B6-7E32-B450FE703343}"/>
                </a:ext>
              </a:extLst>
            </p:cNvPr>
            <p:cNvSpPr/>
            <p:nvPr/>
          </p:nvSpPr>
          <p:spPr>
            <a:xfrm>
              <a:off x="16224116" y="14"/>
              <a:ext cx="1244495" cy="5274600"/>
            </a:xfrm>
            <a:prstGeom prst="rect">
              <a:avLst/>
            </a:prstGeom>
            <a:solidFill>
              <a:schemeClr val="accent1">
                <a:hueOff val="37865"/>
                <a:satOff val="3885"/>
                <a:lumOff val="17425"/>
                <a:alpha val="5683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F9EE12BF-F759-6358-E420-C51B9901611C}"/>
                </a:ext>
              </a:extLst>
            </p:cNvPr>
            <p:cNvSpPr/>
            <p:nvPr/>
          </p:nvSpPr>
          <p:spPr>
            <a:xfrm>
              <a:off x="17409448" y="14"/>
              <a:ext cx="445770" cy="5274600"/>
            </a:xfrm>
            <a:prstGeom prst="rect">
              <a:avLst/>
            </a:prstGeom>
            <a:solidFill>
              <a:schemeClr val="accent5">
                <a:satOff val="-9568"/>
                <a:lumOff val="-5311"/>
                <a:alpha val="7817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B95E1833-04EF-5C96-185E-B29C5F9C2E92}"/>
                </a:ext>
              </a:extLst>
            </p:cNvPr>
            <p:cNvSpPr/>
            <p:nvPr/>
          </p:nvSpPr>
          <p:spPr>
            <a:xfrm>
              <a:off x="17746471" y="14"/>
              <a:ext cx="1566205" cy="5274600"/>
            </a:xfrm>
            <a:prstGeom prst="rect">
              <a:avLst/>
            </a:prstGeom>
            <a:solidFill>
              <a:schemeClr val="accent3">
                <a:alpha val="755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0A54D814-3F8F-48E5-1573-6E9FC873C87D}"/>
                </a:ext>
              </a:extLst>
            </p:cNvPr>
            <p:cNvSpPr/>
            <p:nvPr/>
          </p:nvSpPr>
          <p:spPr>
            <a:xfrm>
              <a:off x="19236605" y="14"/>
              <a:ext cx="1566204" cy="5274600"/>
            </a:xfrm>
            <a:prstGeom prst="rect">
              <a:avLst/>
            </a:prstGeom>
            <a:solidFill>
              <a:schemeClr val="accent1">
                <a:hueOff val="420094"/>
                <a:satOff val="-1465"/>
                <a:lumOff val="-19139"/>
                <a:alpha val="755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720691E1-6B2A-289F-0F89-A5CE79C1AFDE}"/>
                </a:ext>
              </a:extLst>
            </p:cNvPr>
            <p:cNvSpPr/>
            <p:nvPr/>
          </p:nvSpPr>
          <p:spPr>
            <a:xfrm>
              <a:off x="20660138" y="-1"/>
              <a:ext cx="3804966" cy="5274600"/>
            </a:xfrm>
            <a:prstGeom prst="rect">
              <a:avLst/>
            </a:prstGeom>
            <a:solidFill>
              <a:schemeClr val="accent6">
                <a:hueOff val="-160637"/>
                <a:satOff val="-4080"/>
                <a:lumOff val="-9037"/>
                <a:alpha val="9148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</p:grpSp>
      <p:sp>
        <p:nvSpPr>
          <p:cNvPr id="20" name="Circle">
            <a:extLst>
              <a:ext uri="{FF2B5EF4-FFF2-40B4-BE49-F238E27FC236}">
                <a16:creationId xmlns:a16="http://schemas.microsoft.com/office/drawing/2014/main" id="{46B7A7C6-03E9-58E9-7D00-97089BB42099}"/>
              </a:ext>
            </a:extLst>
          </p:cNvPr>
          <p:cNvSpPr/>
          <p:nvPr userDrawn="1"/>
        </p:nvSpPr>
        <p:spPr>
          <a:xfrm>
            <a:off x="4656864" y="3269912"/>
            <a:ext cx="3983487" cy="3983487"/>
          </a:xfrm>
          <a:prstGeom prst="ellipse">
            <a:avLst/>
          </a:prstGeom>
          <a:solidFill>
            <a:srgbClr val="0A0B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263FF"/>
                </a:solidFill>
              </a:defRPr>
            </a:pPr>
            <a:endParaRPr kumimoji="0" sz="3000" b="0" i="0" u="none" strike="noStrike" kern="0" cap="all" spc="0" normalizeH="0" baseline="0" noProof="0">
              <a:ln>
                <a:noFill/>
              </a:ln>
              <a:solidFill>
                <a:srgbClr val="4263FF"/>
              </a:solidFill>
              <a:effectLst/>
              <a:uLnTx/>
              <a:uFillTx/>
              <a:latin typeface="Publico Text Roman"/>
              <a:sym typeface="Publico Text Roman"/>
            </a:endParaRP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84B1B4D4-35DB-FAA5-1B07-C6EE53636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96432" y="4993411"/>
            <a:ext cx="2704351" cy="53648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6E2C12AF-CEBD-E7DB-409C-CC3E1D719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0160" y="5486400"/>
            <a:ext cx="12696914" cy="1422845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10700" b="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for module heading</a:t>
            </a:r>
          </a:p>
        </p:txBody>
      </p:sp>
    </p:spTree>
    <p:extLst>
      <p:ext uri="{BB962C8B-B14F-4D97-AF65-F5344CB8AC3E}">
        <p14:creationId xmlns:p14="http://schemas.microsoft.com/office/powerpoint/2010/main" val="101763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lternatif Başlık ve Fotoğraf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oman-attending-online-class2 kesik.jpg" descr="woman-attending-online-class2 kesik.jpg">
            <a:extLst>
              <a:ext uri="{FF2B5EF4-FFF2-40B4-BE49-F238E27FC236}">
                <a16:creationId xmlns:a16="http://schemas.microsoft.com/office/drawing/2014/main" id="{3C813271-091F-E1C0-A81E-2DD8E49A4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55" y="0"/>
            <a:ext cx="2429709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EE270992-9B42-4128-8799-DA7DC09E9643}"/>
              </a:ext>
            </a:extLst>
          </p:cNvPr>
          <p:cNvSpPr/>
          <p:nvPr userDrawn="1"/>
        </p:nvSpPr>
        <p:spPr>
          <a:xfrm>
            <a:off x="1" y="-16934"/>
            <a:ext cx="24384000" cy="13749867"/>
          </a:xfrm>
          <a:prstGeom prst="rect">
            <a:avLst/>
          </a:prstGeom>
          <a:solidFill>
            <a:schemeClr val="accent1">
              <a:hueOff val="414700"/>
              <a:lumOff val="-28947"/>
              <a:alpha val="715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/>
            </a:pPr>
            <a:endParaRPr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812FD2D-3CDB-62FD-4A80-BC924732F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5408"/>
          </a:blip>
          <a:stretch>
            <a:fillRect/>
          </a:stretch>
        </p:blipFill>
        <p:spPr>
          <a:xfrm rot="16198900">
            <a:off x="58067" y="4988833"/>
            <a:ext cx="4896147" cy="49942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69772C-9E89-8294-6982-ABDB90E0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574277"/>
          </a:xfrm>
        </p:spPr>
        <p:txBody>
          <a:bodyPr anchor="t" anchorCtr="0">
            <a:spAutoFit/>
          </a:bodyPr>
          <a:lstStyle>
            <a:lvl1pPr marL="0" marR="0" indent="0" algn="l" defTabSz="8255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700" b="1" i="0" u="none" strike="noStrike" kern="0" cap="none" spc="109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-Bold" panose="02010804040101010102" pitchFamily="2" charset="0"/>
                <a:ea typeface="Helvetica"/>
                <a:cs typeface="UnitSlabPro-Bold" panose="02010804040101010102" pitchFamily="2" charset="0"/>
                <a:sym typeface="Publico Text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ternatif Başlık ve Fotoğraf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D32A2F81-A294-2260-925C-BB425E9D3388}"/>
              </a:ext>
            </a:extLst>
          </p:cNvPr>
          <p:cNvSpPr/>
          <p:nvPr userDrawn="1"/>
        </p:nvSpPr>
        <p:spPr>
          <a:xfrm>
            <a:off x="-25400" y="-25400"/>
            <a:ext cx="24434800" cy="137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/>
            </a:pPr>
            <a:endParaRPr sz="48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A2586487-006B-452E-67F3-7C708EE124B6}"/>
              </a:ext>
            </a:extLst>
          </p:cNvPr>
          <p:cNvSpPr/>
          <p:nvPr userDrawn="1"/>
        </p:nvSpPr>
        <p:spPr>
          <a:xfrm>
            <a:off x="2456" y="-39181"/>
            <a:ext cx="24434800" cy="1888804"/>
          </a:xfrm>
          <a:prstGeom prst="rect">
            <a:avLst/>
          </a:prstGeom>
          <a:gradFill>
            <a:gsLst>
              <a:gs pos="0">
                <a:srgbClr val="08080D"/>
              </a:gs>
              <a:gs pos="100000">
                <a:srgbClr val="213B8D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050510"/>
                </a:solidFill>
              </a:defRPr>
            </a:pPr>
            <a:endParaRPr sz="44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0D17EF8B-1955-3CC9-F2F4-28BA46B1471F}"/>
              </a:ext>
            </a:extLst>
          </p:cNvPr>
          <p:cNvGrpSpPr/>
          <p:nvPr userDrawn="1"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5" name="Circle">
              <a:extLst>
                <a:ext uri="{FF2B5EF4-FFF2-40B4-BE49-F238E27FC236}">
                  <a16:creationId xmlns:a16="http://schemas.microsoft.com/office/drawing/2014/main" id="{46231DDF-570D-3322-C55C-BEE654D7C92A}"/>
                </a:ext>
              </a:extLst>
            </p:cNvPr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/>
            </a:p>
          </p:txBody>
        </p:sp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DA114117-DBEC-3C59-73A7-1DED94EE2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6228535-30E8-DD62-F08A-819CA11A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874" y="161655"/>
            <a:ext cx="20231100" cy="1490848"/>
          </a:xfrm>
          <a:prstGeom prst="rect">
            <a:avLst/>
          </a:prstGeom>
        </p:spPr>
        <p:txBody>
          <a:bodyPr anchor="b"/>
          <a:lstStyle>
            <a:lvl1pPr algn="l">
              <a:defRPr lang="en-US" sz="6400" b="1" i="0" u="none" strike="noStrike" cap="none" spc="190" baseline="0" dirty="0">
                <a:solidFill>
                  <a:srgbClr val="9F9037"/>
                </a:solidFill>
                <a:uFillTx/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>
            <a:extLst>
              <a:ext uri="{FF2B5EF4-FFF2-40B4-BE49-F238E27FC236}">
                <a16:creationId xmlns:a16="http://schemas.microsoft.com/office/drawing/2014/main" id="{A26B1C29-7B5A-A772-3A09-CB58093BFE10}"/>
              </a:ext>
            </a:extLst>
          </p:cNvPr>
          <p:cNvSpPr/>
          <p:nvPr userDrawn="1"/>
        </p:nvSpPr>
        <p:spPr>
          <a:xfrm>
            <a:off x="-25400" y="-25400"/>
            <a:ext cx="24434800" cy="137668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/>
            </a:pPr>
            <a:endParaRPr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808563BE-9788-5B8F-E963-34018BB5230B}"/>
              </a:ext>
            </a:extLst>
          </p:cNvPr>
          <p:cNvSpPr/>
          <p:nvPr userDrawn="1"/>
        </p:nvSpPr>
        <p:spPr>
          <a:xfrm>
            <a:off x="2456" y="-39181"/>
            <a:ext cx="24434800" cy="1888804"/>
          </a:xfrm>
          <a:prstGeom prst="rect">
            <a:avLst/>
          </a:prstGeom>
          <a:gradFill>
            <a:gsLst>
              <a:gs pos="0">
                <a:srgbClr val="08080D"/>
              </a:gs>
              <a:gs pos="100000">
                <a:srgbClr val="213B8D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050510"/>
                </a:solidFill>
              </a:defRPr>
            </a:pPr>
            <a:endParaRPr/>
          </a:p>
        </p:txBody>
      </p:sp>
      <p:grpSp>
        <p:nvGrpSpPr>
          <p:cNvPr id="21" name="Group">
            <a:extLst>
              <a:ext uri="{FF2B5EF4-FFF2-40B4-BE49-F238E27FC236}">
                <a16:creationId xmlns:a16="http://schemas.microsoft.com/office/drawing/2014/main" id="{8595A2EB-B309-C458-D2D2-8CF2843BE059}"/>
              </a:ext>
            </a:extLst>
          </p:cNvPr>
          <p:cNvGrpSpPr/>
          <p:nvPr userDrawn="1"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C0E2605E-939B-D705-569D-D81AE4F6669C}"/>
                </a:ext>
              </a:extLst>
            </p:cNvPr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F25201D-0F59-AB8C-AF52-2E155954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CB990817-73AF-B743-A2A0-C99F050A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099" y="347603"/>
            <a:ext cx="19250959" cy="1422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55FEB8-B9E7-4999-0361-A040FD5FE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602" y="3444174"/>
            <a:ext cx="20546456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584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138" normalizeH="0" baseline="0" noProof="0" dirty="0">
                <a:ln>
                  <a:noFill/>
                </a:ln>
                <a:solidFill>
                  <a:srgbClr val="53BBE0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Helvetica"/>
              </a:rPr>
              <a:t>Bullets </a:t>
            </a:r>
            <a:endParaRPr kumimoji="0" lang="tr-TR" sz="4400" b="0" i="0" u="none" strike="noStrike" kern="0" cap="none" spc="138" normalizeH="0" baseline="0" noProof="0" dirty="0">
              <a:ln>
                <a:noFill/>
              </a:ln>
              <a:solidFill>
                <a:srgbClr val="53BBE0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"/>
            </a:endParaRPr>
          </a:p>
          <a:p>
            <a:pPr marL="571500" marR="0" lvl="2" indent="-571500" algn="l" defTabSz="584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7"/>
              </a:buBlip>
              <a:tabLst/>
              <a:defRPr/>
            </a:pPr>
            <a:r>
              <a:rPr kumimoji="0" lang="en-US" sz="4400" b="0" i="0" u="none" strike="noStrike" kern="0" cap="none" spc="-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Third level</a:t>
            </a:r>
          </a:p>
          <a:p>
            <a:pPr marL="1200150" marR="0" lvl="3" indent="-571500" algn="l" defTabSz="12001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7"/>
              </a:buBlip>
              <a:tabLst/>
              <a:defRPr/>
            </a:pPr>
            <a:r>
              <a:rPr kumimoji="0" lang="en-US" sz="4400" b="0" i="0" u="none" strike="noStrike" kern="0" cap="none" spc="-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Fourth level</a:t>
            </a:r>
          </a:p>
          <a:p>
            <a:pPr marL="1828800" marR="0" lvl="4" indent="-571500" algn="l" defTabSz="609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7"/>
              </a:buBlip>
              <a:tabLst/>
              <a:defRPr/>
            </a:pPr>
            <a:r>
              <a:rPr kumimoji="0" lang="en-US" sz="4400" b="0" i="0" u="none" strike="noStrike" kern="0" cap="none" spc="-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lang="en-US" sz="6400" b="1" i="0" u="none" strike="noStrike" cap="none" spc="190" baseline="0" smtClean="0">
          <a:solidFill>
            <a:srgbClr val="9F9037"/>
          </a:solidFill>
          <a:uFillTx/>
          <a:latin typeface="UnitSlabPro-Bold" panose="02010804040101010102" pitchFamily="2" charset="0"/>
          <a:ea typeface="+mn-ea"/>
          <a:cs typeface="UnitSlabPro-Bold" panose="02010804040101010102" pitchFamily="2" charset="0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s://cybertek-appium.s3.amazonaws.com/calculator.apk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4C55A-155C-AB10-B404-FE3EE347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Testing Appium</a:t>
            </a:r>
          </a:p>
        </p:txBody>
      </p:sp>
    </p:spTree>
    <p:extLst>
      <p:ext uri="{BB962C8B-B14F-4D97-AF65-F5344CB8AC3E}">
        <p14:creationId xmlns:p14="http://schemas.microsoft.com/office/powerpoint/2010/main" val="6122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rgbClr val="FFFF00"/>
                </a:solidFill>
              </a:rPr>
              <a:t>MacOS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and</a:t>
            </a:r>
            <a:r>
              <a:rPr lang="tr-TR" dirty="0">
                <a:solidFill>
                  <a:srgbClr val="FFFF00"/>
                </a:solidFill>
              </a:rPr>
              <a:t> Windows Tools </a:t>
            </a:r>
            <a:r>
              <a:rPr lang="tr-TR" dirty="0" err="1">
                <a:solidFill>
                  <a:srgbClr val="FFFF00"/>
                </a:solidFill>
              </a:rPr>
              <a:t>and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Check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Up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CD607-92D6-A18E-039F-28DD4BD24D04}"/>
              </a:ext>
            </a:extLst>
          </p:cNvPr>
          <p:cNvSpPr txBox="1"/>
          <p:nvPr/>
        </p:nvSpPr>
        <p:spPr>
          <a:xfrm>
            <a:off x="2067859" y="2796598"/>
            <a:ext cx="21770336" cy="994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JDK version 8 or a later version needs to be installed and JAVA_HOME needs to be setup.</a:t>
            </a:r>
          </a:p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    java –v 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Install NodeJS (latest LTS as of today).</a:t>
            </a:r>
          </a:p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   node –v. and </a:t>
            </a:r>
            <a:r>
              <a:rPr lang="en-US" sz="40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npm</a:t>
            </a: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–v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Install Android Studio and run the emulator.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Install Appium Server and run the server.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Start Appium Inspector for locating elements.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Detailed Instructions on installation is provided as separate PDF files and  videos for both MacOS and Windows.</a:t>
            </a:r>
          </a:p>
        </p:txBody>
      </p:sp>
    </p:spTree>
    <p:extLst>
      <p:ext uri="{BB962C8B-B14F-4D97-AF65-F5344CB8AC3E}">
        <p14:creationId xmlns:p14="http://schemas.microsoft.com/office/powerpoint/2010/main" val="6636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827930"/>
            <a:ext cx="18146256" cy="1089529"/>
          </a:xfrm>
        </p:spPr>
        <p:txBody>
          <a:bodyPr/>
          <a:lstStyle/>
          <a:p>
            <a:r>
              <a:rPr lang="tr-TR" sz="7200" dirty="0" err="1"/>
              <a:t>Writing</a:t>
            </a:r>
            <a:r>
              <a:rPr lang="tr-TR" sz="7200" dirty="0"/>
              <a:t> </a:t>
            </a:r>
            <a:r>
              <a:rPr lang="tr-TR" sz="7200" dirty="0" err="1"/>
              <a:t>and</a:t>
            </a:r>
            <a:r>
              <a:rPr lang="tr-TR" sz="7200" dirty="0"/>
              <a:t> </a:t>
            </a:r>
            <a:r>
              <a:rPr lang="tr-TR" sz="7200" dirty="0" err="1"/>
              <a:t>Running</a:t>
            </a:r>
            <a:r>
              <a:rPr lang="tr-TR" sz="7200" dirty="0"/>
              <a:t> </a:t>
            </a:r>
            <a:r>
              <a:rPr lang="tr-TR" sz="7200" dirty="0" err="1"/>
              <a:t>Tests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648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Create</a:t>
            </a:r>
            <a:r>
              <a:rPr lang="tr-TR" dirty="0">
                <a:solidFill>
                  <a:srgbClr val="FFFF00"/>
                </a:solidFill>
              </a:rPr>
              <a:t> a </a:t>
            </a:r>
            <a:r>
              <a:rPr lang="tr-TR" dirty="0" err="1">
                <a:solidFill>
                  <a:srgbClr val="FFFF00"/>
                </a:solidFill>
              </a:rPr>
              <a:t>Maven</a:t>
            </a:r>
            <a:r>
              <a:rPr lang="tr-TR" dirty="0">
                <a:solidFill>
                  <a:srgbClr val="FFFF00"/>
                </a:solidFill>
              </a:rPr>
              <a:t> Project Project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791951" y="3509032"/>
            <a:ext cx="6681971" cy="4988614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need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create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Maven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Project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select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our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Java JDK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be at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least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11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more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  <a:endParaRPr lang="en-US" sz="28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25793-831D-5B11-A9A0-87045F779E95}"/>
              </a:ext>
            </a:extLst>
          </p:cNvPr>
          <p:cNvSpPr txBox="1"/>
          <p:nvPr/>
        </p:nvSpPr>
        <p:spPr>
          <a:xfrm>
            <a:off x="8080743" y="5274037"/>
            <a:ext cx="1590630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Need to create a testing framework structure with elements such as;</a:t>
            </a:r>
          </a:p>
          <a:p>
            <a:pPr lvl="1" indent="0">
              <a:spcBef>
                <a:spcPts val="2400"/>
              </a:spcBef>
              <a:spcAft>
                <a:spcPts val="2400"/>
              </a:spcAft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Utils, pages, tests packages</a:t>
            </a:r>
          </a:p>
          <a:p>
            <a:pPr lvl="1" indent="0">
              <a:spcBef>
                <a:spcPts val="2400"/>
              </a:spcBef>
              <a:spcAft>
                <a:spcPts val="2400"/>
              </a:spcAft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Driver, </a:t>
            </a:r>
            <a:r>
              <a:rPr lang="en-US" sz="36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ConfReader</a:t>
            </a: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and Prop. Files</a:t>
            </a:r>
          </a:p>
          <a:p>
            <a:pPr lvl="1" indent="0">
              <a:spcBef>
                <a:spcPts val="2400"/>
              </a:spcBef>
              <a:spcAft>
                <a:spcPts val="2400"/>
              </a:spcAft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Application </a:t>
            </a:r>
            <a:r>
              <a:rPr lang="en-US" sz="36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apk</a:t>
            </a: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that will be used for testing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pom.xml</a:t>
            </a: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file dependencies needs to be defined.</a:t>
            </a:r>
          </a:p>
        </p:txBody>
      </p:sp>
    </p:spTree>
    <p:extLst>
      <p:ext uri="{BB962C8B-B14F-4D97-AF65-F5344CB8AC3E}">
        <p14:creationId xmlns:p14="http://schemas.microsoft.com/office/powerpoint/2010/main" val="111485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Testing</a:t>
            </a:r>
            <a:r>
              <a:rPr lang="tr-TR" dirty="0">
                <a:solidFill>
                  <a:srgbClr val="FFFF00"/>
                </a:solidFill>
              </a:rPr>
              <a:t> a </a:t>
            </a:r>
            <a:r>
              <a:rPr lang="tr-TR" dirty="0" err="1">
                <a:solidFill>
                  <a:srgbClr val="FFFF00"/>
                </a:solidFill>
              </a:rPr>
              <a:t>Native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App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791951" y="3509032"/>
            <a:ext cx="7926747" cy="7314912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can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provide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application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which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is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under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Test as a file in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two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ways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;</a:t>
            </a:r>
          </a:p>
          <a:p>
            <a:pPr marL="571500" indent="-571500" algn="ctr">
              <a:buClr>
                <a:schemeClr val="lt1"/>
              </a:buClr>
              <a:buSzPts val="4800"/>
              <a:buFont typeface="Arial" panose="020B0604020202020204" pitchFamily="34" charset="0"/>
              <a:buChar char="•"/>
            </a:pP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Cloud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Services</a:t>
            </a:r>
          </a:p>
          <a:p>
            <a:pPr marL="457200" indent="-457200" algn="ctr">
              <a:buClr>
                <a:schemeClr val="lt1"/>
              </a:buClr>
              <a:buSzPts val="4800"/>
              <a:buFont typeface="Arial" panose="020B0604020202020204" pitchFamily="34" charset="0"/>
              <a:buChar char="•"/>
            </a:pP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Inside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test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framework</a:t>
            </a:r>
            <a:endParaRPr lang="en-US" sz="28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25793-831D-5B11-A9A0-87045F779E95}"/>
              </a:ext>
            </a:extLst>
          </p:cNvPr>
          <p:cNvSpPr txBox="1"/>
          <p:nvPr/>
        </p:nvSpPr>
        <p:spPr>
          <a:xfrm>
            <a:off x="8973878" y="4153201"/>
            <a:ext cx="15906307" cy="3180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Provide the URL of the location where the application is;</a:t>
            </a:r>
          </a:p>
          <a:p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</a:t>
            </a: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https://cybertek-appium.s3.amazonaws.com/calculator.apk</a:t>
            </a:r>
            <a:endParaRPr lang="en-US" sz="360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endParaRPr lang="en-US" sz="360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Provide the path of the application under test in your framework.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460DCF-5B77-7459-AD84-31A77A1DA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479" y="7643586"/>
            <a:ext cx="10571863" cy="3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Testing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WebApp</a:t>
            </a:r>
            <a:r>
              <a:rPr lang="tr-TR" dirty="0">
                <a:solidFill>
                  <a:srgbClr val="FFFF00"/>
                </a:solidFill>
              </a:rPr>
              <a:t> on Mobile </a:t>
            </a:r>
            <a:r>
              <a:rPr lang="tr-TR" dirty="0" err="1">
                <a:solidFill>
                  <a:srgbClr val="FFFF00"/>
                </a:solidFill>
              </a:rPr>
              <a:t>Browsers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430444" y="2024371"/>
            <a:ext cx="7926747" cy="7314912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We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need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drivers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of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browsers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testing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</a:p>
          <a:p>
            <a:pPr algn="ctr">
              <a:buClr>
                <a:schemeClr val="lt1"/>
              </a:buClr>
              <a:buSzPts val="4800"/>
            </a:pPr>
            <a:r>
              <a:rPr lang="tr-TR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two</a:t>
            </a:r>
            <a:r>
              <a:rPr lang="tr-TR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ways</a:t>
            </a:r>
            <a:r>
              <a:rPr lang="tr-TR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;</a:t>
            </a:r>
          </a:p>
          <a:p>
            <a:pPr marL="571500" indent="-571500" algn="ctr">
              <a:buClr>
                <a:schemeClr val="lt1"/>
              </a:buClr>
              <a:buSzPts val="4800"/>
              <a:buFont typeface="Arial" panose="020B0604020202020204" pitchFamily="34" charset="0"/>
              <a:buChar char="•"/>
            </a:pP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Locate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version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provide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with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path</a:t>
            </a:r>
            <a:endParaRPr lang="tr-TR" sz="4000" spc="0" dirty="0">
              <a:solidFill>
                <a:schemeClr val="bg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marL="457200" indent="-457200" algn="ctr">
              <a:buClr>
                <a:schemeClr val="lt1"/>
              </a:buClr>
              <a:buSzPts val="4800"/>
              <a:buFont typeface="Arial" panose="020B0604020202020204" pitchFamily="34" charset="0"/>
              <a:buChar char="•"/>
            </a:pP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Allow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download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4000" spc="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spc="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endParaRPr lang="en-US" sz="28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25793-831D-5B11-A9A0-87045F779E95}"/>
              </a:ext>
            </a:extLst>
          </p:cNvPr>
          <p:cNvSpPr txBox="1"/>
          <p:nvPr/>
        </p:nvSpPr>
        <p:spPr>
          <a:xfrm>
            <a:off x="8718698" y="5640429"/>
            <a:ext cx="15906307" cy="422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Whichever browser is going to be used, we can identify the version and download necessary driver, then provide the file path to Appium</a:t>
            </a:r>
          </a:p>
          <a:p>
            <a:endParaRPr lang="en-US" sz="360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Or we can let Appium do the magic for us with following command:</a:t>
            </a:r>
          </a:p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   </a:t>
            </a:r>
            <a:r>
              <a:rPr lang="en-US" sz="36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</a:t>
            </a: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--allow-insecure </a:t>
            </a:r>
            <a:r>
              <a:rPr lang="en-US" sz="36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chromedriver_autodownload</a:t>
            </a:r>
            <a:endParaRPr lang="en-US" sz="360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26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827930"/>
            <a:ext cx="18146256" cy="1089529"/>
          </a:xfrm>
        </p:spPr>
        <p:txBody>
          <a:bodyPr/>
          <a:lstStyle/>
          <a:p>
            <a:r>
              <a:rPr lang="tr-TR" sz="7200" dirty="0"/>
              <a:t>Using </a:t>
            </a:r>
            <a:r>
              <a:rPr lang="tr-TR" sz="7200" dirty="0" err="1"/>
              <a:t>Cloud</a:t>
            </a:r>
            <a:r>
              <a:rPr lang="tr-TR" sz="7200" dirty="0"/>
              <a:t> Services </a:t>
            </a:r>
            <a:r>
              <a:rPr lang="tr-TR" sz="7200" dirty="0" err="1"/>
              <a:t>for</a:t>
            </a:r>
            <a:r>
              <a:rPr lang="tr-TR" sz="7200" dirty="0"/>
              <a:t> Mobile </a:t>
            </a:r>
            <a:r>
              <a:rPr lang="tr-TR" sz="7200" dirty="0" err="1"/>
              <a:t>Testing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5377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Saucelab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for</a:t>
            </a:r>
            <a:r>
              <a:rPr lang="tr-TR" dirty="0">
                <a:solidFill>
                  <a:srgbClr val="FFFF00"/>
                </a:solidFill>
              </a:rPr>
              <a:t> Mobile </a:t>
            </a:r>
            <a:r>
              <a:rPr lang="tr-TR" dirty="0" err="1">
                <a:solidFill>
                  <a:srgbClr val="FFFF00"/>
                </a:solidFill>
              </a:rPr>
              <a:t>Testing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769734" y="2424730"/>
            <a:ext cx="6681971" cy="4988614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can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easily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open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free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Saucelab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account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by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using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Google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account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  <a:endParaRPr lang="en-US" sz="28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25793-831D-5B11-A9A0-87045F779E95}"/>
              </a:ext>
            </a:extLst>
          </p:cNvPr>
          <p:cNvSpPr txBox="1"/>
          <p:nvPr/>
        </p:nvSpPr>
        <p:spPr>
          <a:xfrm>
            <a:off x="4238846" y="8562398"/>
            <a:ext cx="15906307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Saucelab</a:t>
            </a: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provides free credits to execute testing by using their Appium server and virtual/real mobile devices.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Tests are recorded in their server, you can reach test videos or screenshots easily and provide them to your team mates.</a:t>
            </a:r>
          </a:p>
        </p:txBody>
      </p:sp>
      <p:pic>
        <p:nvPicPr>
          <p:cNvPr id="5" name="Picture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A01B5372-1F56-0307-FAF3-44333D5C8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74" y="2024371"/>
            <a:ext cx="10174620" cy="584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4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Saucelab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for</a:t>
            </a:r>
            <a:r>
              <a:rPr lang="tr-TR" dirty="0">
                <a:solidFill>
                  <a:srgbClr val="FFFF00"/>
                </a:solidFill>
              </a:rPr>
              <a:t> Mobile </a:t>
            </a:r>
            <a:r>
              <a:rPr lang="tr-TR" dirty="0" err="1">
                <a:solidFill>
                  <a:srgbClr val="FFFF00"/>
                </a:solidFill>
              </a:rPr>
              <a:t>Testing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769734" y="2424730"/>
            <a:ext cx="6681971" cy="4988614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will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need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personal</a:t>
            </a:r>
            <a:r>
              <a:rPr lang="tr-TR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URL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This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Url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will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be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used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when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automation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driver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is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created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  <a:endParaRPr lang="en-US" sz="28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25793-831D-5B11-A9A0-87045F779E95}"/>
              </a:ext>
            </a:extLst>
          </p:cNvPr>
          <p:cNvSpPr txBox="1"/>
          <p:nvPr/>
        </p:nvSpPr>
        <p:spPr>
          <a:xfrm>
            <a:off x="3919874" y="8456187"/>
            <a:ext cx="1590630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 need to click on man icon then User Settings tab.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Ondemand</a:t>
            </a: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URL is your personal URL that you will need to run tests remotely on </a:t>
            </a:r>
            <a:r>
              <a:rPr lang="en-US" sz="36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Saucelab</a:t>
            </a: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For this type of testing you don’t need to install Appium server or </a:t>
            </a:r>
            <a:r>
              <a:rPr lang="en-US" sz="36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Anroid</a:t>
            </a: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Studio etc. All you need is your Appium client.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573673-C0DC-2BD5-CDE7-EF2E37532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346" y="1898502"/>
            <a:ext cx="10982695" cy="63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7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dirty="0" err="1"/>
              <a:t>Appium</a:t>
            </a:r>
            <a:r>
              <a:rPr lang="tr-TR" sz="7200" dirty="0"/>
              <a:t> </a:t>
            </a:r>
            <a:r>
              <a:rPr lang="tr-TR" sz="7200" dirty="0" err="1"/>
              <a:t>Intro</a:t>
            </a:r>
            <a:endParaRPr lang="en-US" sz="7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is Appium?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6A5CE-D346-F6BD-A1F2-9634E2783C37}"/>
              </a:ext>
            </a:extLst>
          </p:cNvPr>
          <p:cNvSpPr txBox="1"/>
          <p:nvPr/>
        </p:nvSpPr>
        <p:spPr>
          <a:xfrm>
            <a:off x="11314452" y="3487846"/>
            <a:ext cx="1177946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Multiple platforms and multiple languages are supported. (Java, Python, JS and Ruby)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It is using  </a:t>
            </a:r>
            <a:r>
              <a:rPr lang="en-US" sz="44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XCUITest</a:t>
            </a:r>
            <a:r>
              <a:rPr lang="en-US" sz="44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Driver </a:t>
            </a: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for İOS platforms and </a:t>
            </a:r>
            <a:r>
              <a:rPr lang="en-US" sz="44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UiAutomater2</a:t>
            </a: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Driver for Android platforms.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We can automate Native, Hybrid and Web Applications with Appium.</a:t>
            </a:r>
            <a:endParaRPr lang="en-US" sz="4400" dirty="0">
              <a:solidFill>
                <a:schemeClr val="accent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0628B7-7C97-67D5-9BFC-3501EC6B811D}"/>
              </a:ext>
            </a:extLst>
          </p:cNvPr>
          <p:cNvSpPr/>
          <p:nvPr/>
        </p:nvSpPr>
        <p:spPr>
          <a:xfrm>
            <a:off x="1663821" y="2024371"/>
            <a:ext cx="8181927" cy="5879569"/>
          </a:xfrm>
          <a:prstGeom prst="ellipse">
            <a:avLst/>
          </a:prstGeom>
          <a:solidFill>
            <a:schemeClr val="accent1">
              <a:hueOff val="420094"/>
              <a:satOff val="-1465"/>
              <a:lumOff val="-19139"/>
              <a:alpha val="58104"/>
            </a:schemeClr>
          </a:solidFill>
          <a:ln w="12700">
            <a:miter lim="400000"/>
          </a:ln>
        </p:spPr>
        <p:txBody>
          <a:bodyPr lIns="50800" tIns="50800" rIns="50800" bIns="50800" anchor="t" anchorCtr="0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 is an API, that uses Selenium capabilities, to automate iOS and Android devices such as; phones, tablets and even TVs.</a:t>
            </a:r>
            <a:endParaRPr lang="en-US" sz="4000" spc="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4000" spc="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6" name="Picture 5" descr="A white cell phone with different apps&#10;&#10;Description automatically generated">
            <a:extLst>
              <a:ext uri="{FF2B5EF4-FFF2-40B4-BE49-F238E27FC236}">
                <a16:creationId xmlns:a16="http://schemas.microsoft.com/office/drawing/2014/main" id="{000FD0BC-AE33-6A3D-FC27-98DF76E09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47" y="8342333"/>
            <a:ext cx="7772400" cy="37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How </a:t>
            </a:r>
            <a:r>
              <a:rPr lang="tr-TR" dirty="0" err="1">
                <a:solidFill>
                  <a:srgbClr val="FFFF00"/>
                </a:solidFill>
              </a:rPr>
              <a:t>does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Appium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Work</a:t>
            </a:r>
            <a:r>
              <a:rPr lang="tr-TR" dirty="0">
                <a:solidFill>
                  <a:srgbClr val="FFFF00"/>
                </a:solidFill>
              </a:rPr>
              <a:t>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6A5CE-D346-F6BD-A1F2-9634E2783C37}"/>
              </a:ext>
            </a:extLst>
          </p:cNvPr>
          <p:cNvSpPr txBox="1"/>
          <p:nvPr/>
        </p:nvSpPr>
        <p:spPr>
          <a:xfrm>
            <a:off x="12933410" y="6855750"/>
            <a:ext cx="10770989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For running server at your local machine you need to install it:</a:t>
            </a:r>
          </a:p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    </a:t>
            </a:r>
            <a:r>
              <a:rPr lang="en-US" sz="44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npm</a:t>
            </a: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</a:t>
            </a: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--location=global </a:t>
            </a:r>
            <a:r>
              <a:rPr lang="en-US" sz="44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</a:t>
            </a:r>
            <a:endParaRPr lang="en-US" sz="440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For using cloud services provider, they already provide their Appium Server and emulator/simulators. We will just need Appium Client.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0628B7-7C97-67D5-9BFC-3501EC6B811D}"/>
              </a:ext>
            </a:extLst>
          </p:cNvPr>
          <p:cNvSpPr/>
          <p:nvPr/>
        </p:nvSpPr>
        <p:spPr>
          <a:xfrm>
            <a:off x="1379252" y="2100022"/>
            <a:ext cx="9048503" cy="4133597"/>
          </a:xfrm>
          <a:prstGeom prst="ellipse">
            <a:avLst/>
          </a:prstGeom>
          <a:solidFill>
            <a:schemeClr val="accent1">
              <a:hueOff val="420094"/>
              <a:satOff val="-1465"/>
              <a:lumOff val="-19139"/>
              <a:alpha val="58104"/>
            </a:schemeClr>
          </a:solidFill>
          <a:ln w="12700">
            <a:miter lim="400000"/>
          </a:ln>
        </p:spPr>
        <p:txBody>
          <a:bodyPr lIns="50800" tIns="50800" rIns="50800" bIns="50800" anchor="t" anchorCtr="0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 Client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This is the library that you need to be able to write your codes. (dependency)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4000" spc="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C6969B-A50B-18FA-68CE-CC67AD372363}"/>
              </a:ext>
            </a:extLst>
          </p:cNvPr>
          <p:cNvGrpSpPr/>
          <p:nvPr/>
        </p:nvGrpSpPr>
        <p:grpSpPr>
          <a:xfrm>
            <a:off x="13630135" y="2174164"/>
            <a:ext cx="8830839" cy="4277677"/>
            <a:chOff x="18841284" y="7195410"/>
            <a:chExt cx="3881371" cy="3738313"/>
          </a:xfrm>
        </p:grpSpPr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CC0AD40A-CB4E-9B61-53FA-AB83F3440DCC}"/>
                </a:ext>
              </a:extLst>
            </p:cNvPr>
            <p:cNvSpPr/>
            <p:nvPr/>
          </p:nvSpPr>
          <p:spPr>
            <a:xfrm>
              <a:off x="18841284" y="7195410"/>
              <a:ext cx="3881371" cy="3738313"/>
            </a:xfrm>
            <a:prstGeom prst="ellipse">
              <a:avLst/>
            </a:prstGeom>
            <a:solidFill>
              <a:srgbClr val="EC59AC">
                <a:alpha val="3961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sz="4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B5A373-E4ED-876B-F746-3404CE0768DB}"/>
                </a:ext>
              </a:extLst>
            </p:cNvPr>
            <p:cNvSpPr txBox="1"/>
            <p:nvPr/>
          </p:nvSpPr>
          <p:spPr>
            <a:xfrm>
              <a:off x="19295496" y="7847541"/>
              <a:ext cx="3092781" cy="2250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UnitSlabPro" panose="02010504040101010102" pitchFamily="2" charset="0"/>
                  <a:cs typeface="UnitSlabPro" panose="02010504040101010102" pitchFamily="2" charset="0"/>
                  <a:sym typeface="Publico Text Roman"/>
                </a:rPr>
                <a:t>Appium Server</a:t>
              </a:r>
            </a:p>
            <a:p>
              <a:pPr marL="0" marR="0" indent="0" algn="ctr" defTabSz="825500" rtl="0" fontAlgn="auto" latinLnBrk="0" hangingPunct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000" spc="0" dirty="0">
                  <a:latin typeface="UnitSlabPro" panose="02010504040101010102" pitchFamily="2" charset="0"/>
                  <a:cs typeface="UnitSlabPro" panose="02010504040101010102" pitchFamily="2" charset="0"/>
                </a:rPr>
                <a:t>This is what you need so that your code can communicate to a platform.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B5F2B9-3F75-5557-B7FA-2F6B5DDBC359}"/>
              </a:ext>
            </a:extLst>
          </p:cNvPr>
          <p:cNvSpPr txBox="1"/>
          <p:nvPr/>
        </p:nvSpPr>
        <p:spPr>
          <a:xfrm>
            <a:off x="1041783" y="6897076"/>
            <a:ext cx="107709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For Java-Maven Project dependency is: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559CEA97-AC36-70B9-2A58-9B21B3BC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52" y="8125716"/>
            <a:ext cx="9554107" cy="424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5E532F-5188-4F39-4B34-37AC3213F7A7}"/>
              </a:ext>
            </a:extLst>
          </p:cNvPr>
          <p:cNvSpPr txBox="1"/>
          <p:nvPr/>
        </p:nvSpPr>
        <p:spPr>
          <a:xfrm>
            <a:off x="2345687" y="8347901"/>
            <a:ext cx="8157561" cy="3318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dirty="0"/>
              <a:t>&lt;dependency&gt;</a:t>
            </a:r>
          </a:p>
          <a:p>
            <a:r>
              <a:rPr lang="en-US" sz="2800" dirty="0"/>
              <a:t>  &lt;</a:t>
            </a:r>
            <a:r>
              <a:rPr lang="en-US" sz="2800" dirty="0" err="1"/>
              <a:t>groupId</a:t>
            </a:r>
            <a:r>
              <a:rPr lang="en-US" sz="2800" dirty="0"/>
              <a:t>&gt;</a:t>
            </a:r>
            <a:r>
              <a:rPr lang="en-US" sz="2800" dirty="0" err="1"/>
              <a:t>io.appium</a:t>
            </a:r>
            <a:r>
              <a:rPr lang="en-US" sz="2800" dirty="0"/>
              <a:t>&lt;/</a:t>
            </a:r>
            <a:r>
              <a:rPr lang="en-US" sz="2800" dirty="0" err="1"/>
              <a:t>groupId</a:t>
            </a:r>
            <a:r>
              <a:rPr lang="en-US" sz="2800" dirty="0"/>
              <a:t>&gt;</a:t>
            </a:r>
          </a:p>
          <a:p>
            <a:r>
              <a:rPr lang="en-US" sz="2800" dirty="0"/>
              <a:t>  &lt;</a:t>
            </a:r>
            <a:r>
              <a:rPr lang="en-US" sz="2800" dirty="0" err="1"/>
              <a:t>artifactId</a:t>
            </a:r>
            <a:r>
              <a:rPr lang="en-US" sz="2800" dirty="0"/>
              <a:t>&gt;java-client&lt;/</a:t>
            </a:r>
            <a:r>
              <a:rPr lang="en-US" sz="2800" dirty="0" err="1"/>
              <a:t>artifactId</a:t>
            </a:r>
            <a:r>
              <a:rPr lang="en-US" sz="2800" dirty="0"/>
              <a:t>&gt;</a:t>
            </a:r>
          </a:p>
          <a:p>
            <a:r>
              <a:rPr lang="en-US" sz="2800" dirty="0"/>
              <a:t>  &lt;version&gt;${</a:t>
            </a:r>
            <a:r>
              <a:rPr lang="en-US" sz="2800" dirty="0" err="1"/>
              <a:t>version.you.require</a:t>
            </a:r>
            <a:r>
              <a:rPr lang="en-US" sz="2800" dirty="0"/>
              <a:t>}&lt;/version&gt;</a:t>
            </a:r>
          </a:p>
          <a:p>
            <a:r>
              <a:rPr lang="en-US" sz="2800" dirty="0"/>
              <a:t>  &lt;scope&gt;test&lt;/scope&gt;</a:t>
            </a:r>
          </a:p>
          <a:p>
            <a:r>
              <a:rPr lang="en-US" sz="2800" dirty="0"/>
              <a:t>&lt;/dependency&gt;</a:t>
            </a:r>
            <a:endParaRPr lang="en-US" sz="2800" b="0" i="0" u="none" strike="noStrike" cap="none" dirty="0">
              <a:solidFill>
                <a:srgbClr val="D4D4D4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8352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rgbClr val="FFFF00"/>
                </a:solidFill>
              </a:rPr>
              <a:t>What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are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Appium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requirements</a:t>
            </a:r>
            <a:r>
              <a:rPr lang="tr-TR" dirty="0">
                <a:solidFill>
                  <a:srgbClr val="FFFF00"/>
                </a:solidFill>
              </a:rPr>
              <a:t>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6A5CE-D346-F6BD-A1F2-9634E2783C37}"/>
              </a:ext>
            </a:extLst>
          </p:cNvPr>
          <p:cNvSpPr txBox="1"/>
          <p:nvPr/>
        </p:nvSpPr>
        <p:spPr>
          <a:xfrm>
            <a:off x="8995145" y="4398870"/>
            <a:ext cx="14125041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Node.js server and </a:t>
            </a:r>
            <a:r>
              <a:rPr lang="en-US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npm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package manager, they can be 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LTS</a:t>
            </a: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versions.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Android Studio for 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Android SDK </a:t>
            </a: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 creating an 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Android Emulator</a:t>
            </a: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-doctor</a:t>
            </a: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to identify issues related to testing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-inspector</a:t>
            </a: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to locate Mobile elements for our application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 of course 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Java JDK</a:t>
            </a:r>
            <a:r>
              <a:rPr lang="en-US" sz="40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to be able to write and compile your codes.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0628B7-7C97-67D5-9BFC-3501EC6B811D}"/>
              </a:ext>
            </a:extLst>
          </p:cNvPr>
          <p:cNvSpPr/>
          <p:nvPr/>
        </p:nvSpPr>
        <p:spPr>
          <a:xfrm>
            <a:off x="788707" y="2796598"/>
            <a:ext cx="7887460" cy="4688723"/>
          </a:xfrm>
          <a:prstGeom prst="ellipse">
            <a:avLst/>
          </a:prstGeom>
          <a:solidFill>
            <a:schemeClr val="accent1">
              <a:hueOff val="420094"/>
              <a:satOff val="-1465"/>
              <a:lumOff val="-19139"/>
              <a:alpha val="58104"/>
            </a:schemeClr>
          </a:solidFill>
          <a:ln w="12700">
            <a:miter lim="400000"/>
          </a:ln>
        </p:spPr>
        <p:txBody>
          <a:bodyPr lIns="50800" tIns="50800" rIns="50800" bIns="50800" anchor="t" anchorCtr="0"/>
          <a:lstStyle/>
          <a:p>
            <a:pPr algn="ctr"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We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need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</a:t>
            </a:r>
            <a:r>
              <a:rPr lang="tr-TR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Client </a:t>
            </a:r>
            <a:r>
              <a:rPr lang="tr-TR" sz="40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</a:t>
            </a:r>
            <a:r>
              <a:rPr lang="tr-TR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Server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be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able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run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Mobile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Tests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at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our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local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computers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  <a:r>
              <a:rPr lang="en-US" sz="4000" dirty="0">
                <a:solidFill>
                  <a:srgbClr val="FF0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4000" spc="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50CA2BF-C237-2ADD-F740-9F69C5526047}"/>
              </a:ext>
            </a:extLst>
          </p:cNvPr>
          <p:cNvSpPr txBox="1">
            <a:spLocks/>
          </p:cNvSpPr>
          <p:nvPr/>
        </p:nvSpPr>
        <p:spPr>
          <a:xfrm>
            <a:off x="8995145" y="2298356"/>
            <a:ext cx="14125041" cy="1823467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400" b="1" i="0" u="none" strike="noStrike" cap="none" spc="190" baseline="0" dirty="0">
                <a:solidFill>
                  <a:srgbClr val="9F9037"/>
                </a:solidFill>
                <a:uFillTx/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  <a:lvl2pPr marL="0" marR="0" indent="4572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2pPr>
            <a:lvl3pPr marL="0" marR="0" indent="9144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3pPr>
            <a:lvl4pPr marL="0" marR="0" indent="13716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4pPr>
            <a:lvl5pPr marL="0" marR="0" indent="18288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5pPr>
            <a:lvl6pPr marL="0" marR="0" indent="22860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6pPr>
            <a:lvl7pPr marL="0" marR="0" indent="27432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7pPr>
            <a:lvl8pPr marL="0" marR="0" indent="32004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8pPr>
            <a:lvl9pPr marL="0" marR="0" indent="36576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9pPr>
          </a:lstStyle>
          <a:p>
            <a:pPr algn="ctr" hangingPunct="1">
              <a:lnSpc>
                <a:spcPct val="150000"/>
              </a:lnSpc>
            </a:pPr>
            <a:r>
              <a:rPr lang="tr-TR" sz="4000" dirty="0" err="1">
                <a:solidFill>
                  <a:schemeClr val="tx1"/>
                </a:solidFill>
              </a:rPr>
              <a:t>What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tools</a:t>
            </a:r>
            <a:r>
              <a:rPr lang="tr-TR" sz="4000" dirty="0">
                <a:solidFill>
                  <a:schemeClr val="tx1"/>
                </a:solidFill>
              </a:rPr>
              <a:t> do </a:t>
            </a:r>
            <a:r>
              <a:rPr lang="tr-TR" sz="4000" dirty="0" err="1">
                <a:solidFill>
                  <a:schemeClr val="tx1"/>
                </a:solidFill>
              </a:rPr>
              <a:t>we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need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to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run</a:t>
            </a:r>
            <a:r>
              <a:rPr lang="tr-TR" sz="4000" dirty="0">
                <a:solidFill>
                  <a:schemeClr val="tx1"/>
                </a:solidFill>
              </a:rPr>
              <a:t> Mobile </a:t>
            </a:r>
            <a:r>
              <a:rPr lang="tr-TR" sz="4000" dirty="0" err="1">
                <a:solidFill>
                  <a:schemeClr val="tx1"/>
                </a:solidFill>
              </a:rPr>
              <a:t>Tests</a:t>
            </a:r>
            <a:r>
              <a:rPr lang="tr-TR" sz="4000" dirty="0">
                <a:solidFill>
                  <a:schemeClr val="tx1"/>
                </a:solidFill>
              </a:rPr>
              <a:t> at </a:t>
            </a:r>
            <a:r>
              <a:rPr lang="tr-TR" sz="4000" dirty="0" err="1">
                <a:solidFill>
                  <a:schemeClr val="tx1"/>
                </a:solidFill>
              </a:rPr>
              <a:t>our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local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computer</a:t>
            </a:r>
            <a:r>
              <a:rPr lang="tr-TR" sz="40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392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Appium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Capability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Matrix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together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with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Selenium</a:t>
            </a:r>
            <a:r>
              <a:rPr lang="tr-TR" dirty="0">
                <a:solidFill>
                  <a:srgbClr val="FFFF00"/>
                </a:solidFill>
              </a:rPr>
              <a:t>?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01" y="3406606"/>
            <a:ext cx="16262671" cy="722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4F4FC-C6B6-B6D1-3991-EE97F6562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18" y="4667253"/>
            <a:ext cx="15019639" cy="43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Appium</a:t>
            </a:r>
            <a:r>
              <a:rPr lang="tr-TR" dirty="0">
                <a:solidFill>
                  <a:srgbClr val="FFFF00"/>
                </a:solidFill>
              </a:rPr>
              <a:t> Test </a:t>
            </a:r>
            <a:r>
              <a:rPr lang="tr-TR" dirty="0" err="1">
                <a:solidFill>
                  <a:srgbClr val="FFFF00"/>
                </a:solidFill>
              </a:rPr>
              <a:t>Structure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85" y="4597449"/>
            <a:ext cx="16352874" cy="835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748ACE5-E6ED-A7E4-0972-B94E77F87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33" y="4926787"/>
            <a:ext cx="14698115" cy="7223647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1FEE8D4D-95FA-1262-4A3F-74AEAB10711E}"/>
              </a:ext>
            </a:extLst>
          </p:cNvPr>
          <p:cNvSpPr txBox="1">
            <a:spLocks/>
          </p:cNvSpPr>
          <p:nvPr/>
        </p:nvSpPr>
        <p:spPr>
          <a:xfrm>
            <a:off x="3848985" y="2424222"/>
            <a:ext cx="16352874" cy="1702547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400" b="1" i="0" u="none" strike="noStrike" cap="none" spc="190" baseline="0" dirty="0">
                <a:solidFill>
                  <a:srgbClr val="9F9037"/>
                </a:solidFill>
                <a:uFillTx/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  <a:lvl2pPr marL="0" marR="0" indent="4572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2pPr>
            <a:lvl3pPr marL="0" marR="0" indent="9144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3pPr>
            <a:lvl4pPr marL="0" marR="0" indent="13716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4pPr>
            <a:lvl5pPr marL="0" marR="0" indent="18288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5pPr>
            <a:lvl6pPr marL="0" marR="0" indent="22860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6pPr>
            <a:lvl7pPr marL="0" marR="0" indent="27432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7pPr>
            <a:lvl8pPr marL="0" marR="0" indent="32004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8pPr>
            <a:lvl9pPr marL="0" marR="0" indent="365760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-86" baseline="0">
                <a:solidFill>
                  <a:srgbClr val="4A4A4A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9pPr>
          </a:lstStyle>
          <a:p>
            <a:pPr algn="ctr" hangingPunct="1">
              <a:lnSpc>
                <a:spcPct val="150000"/>
              </a:lnSpc>
            </a:pPr>
            <a:r>
              <a:rPr lang="tr-TR" sz="4000" dirty="0" err="1">
                <a:solidFill>
                  <a:schemeClr val="tx1"/>
                </a:solidFill>
              </a:rPr>
              <a:t>For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Android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devices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we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are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using</a:t>
            </a:r>
            <a:r>
              <a:rPr lang="tr-TR" sz="4000" dirty="0">
                <a:solidFill>
                  <a:schemeClr val="tx1"/>
                </a:solidFill>
              </a:rPr>
              <a:t> UiAutomator2 Driver. </a:t>
            </a:r>
            <a:r>
              <a:rPr lang="tr-TR" sz="4000" dirty="0" err="1">
                <a:solidFill>
                  <a:schemeClr val="tx1"/>
                </a:solidFill>
              </a:rPr>
              <a:t>So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we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need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to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provide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options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and</a:t>
            </a:r>
            <a:r>
              <a:rPr lang="tr-TR" sz="4000" dirty="0">
                <a:solidFill>
                  <a:schemeClr val="tx1"/>
                </a:solidFill>
              </a:rPr>
              <a:t> URL on </a:t>
            </a:r>
            <a:r>
              <a:rPr lang="tr-TR" sz="4000" dirty="0" err="1">
                <a:solidFill>
                  <a:schemeClr val="tx1"/>
                </a:solidFill>
              </a:rPr>
              <a:t>which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our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driver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object</a:t>
            </a:r>
            <a:r>
              <a:rPr lang="tr-TR" sz="4000" dirty="0">
                <a:solidFill>
                  <a:schemeClr val="tx1"/>
                </a:solidFill>
              </a:rPr>
              <a:t> </a:t>
            </a:r>
            <a:r>
              <a:rPr lang="tr-TR" sz="4000" dirty="0" err="1">
                <a:solidFill>
                  <a:schemeClr val="tx1"/>
                </a:solidFill>
              </a:rPr>
              <a:t>will</a:t>
            </a:r>
            <a:r>
              <a:rPr lang="tr-TR" sz="4000" dirty="0">
                <a:solidFill>
                  <a:schemeClr val="tx1"/>
                </a:solidFill>
              </a:rPr>
              <a:t> be </a:t>
            </a:r>
            <a:r>
              <a:rPr lang="tr-TR" sz="4000" dirty="0" err="1">
                <a:solidFill>
                  <a:schemeClr val="tx1"/>
                </a:solidFill>
              </a:rPr>
              <a:t>created</a:t>
            </a:r>
            <a:r>
              <a:rPr lang="tr-TR" sz="4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3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Junit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Jupiter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for</a:t>
            </a:r>
            <a:r>
              <a:rPr lang="tr-TR" dirty="0">
                <a:solidFill>
                  <a:srgbClr val="FFFF00"/>
                </a:solidFill>
              </a:rPr>
              <a:t> Test Management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320" y="4696663"/>
            <a:ext cx="12563000" cy="529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213748" y="4040372"/>
            <a:ext cx="7419889" cy="6604368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 dirty="0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Appium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Tests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can be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written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as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Cucumber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scenarios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(BDD format)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can be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managed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with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any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unit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testing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tool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such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as </a:t>
            </a:r>
            <a:r>
              <a:rPr lang="tr-TR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TestNG</a:t>
            </a:r>
            <a:r>
              <a:rPr lang="tr-TR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or</a:t>
            </a:r>
            <a:r>
              <a:rPr lang="tr-TR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Junit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28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1B77E01-5628-8116-22F1-6AF282A65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6" y="5113980"/>
            <a:ext cx="12064889" cy="41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8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dirty="0"/>
              <a:t>Installation of Tools </a:t>
            </a:r>
            <a:r>
              <a:rPr lang="tr-TR" sz="7200" dirty="0" err="1"/>
              <a:t>Required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6630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theme/theme1.xml><?xml version="1.0" encoding="utf-8"?>
<a:theme xmlns:a="http://schemas.openxmlformats.org/drawingml/2006/main" name="26_FeatureStory">
  <a:themeElements>
    <a:clrScheme name="26_FeatureStory">
      <a:dk1>
        <a:srgbClr val="F0EBE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3100" b="0" i="0" u="none" strike="noStrike" cap="none" spc="155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3100" b="0" i="0" u="none" strike="noStrike" cap="none" spc="155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6311</TotalTime>
  <Words>833</Words>
  <Application>Microsoft Macintosh PowerPoint</Application>
  <PresentationFormat>Custom</PresentationFormat>
  <Paragraphs>96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JetBrains Mono</vt:lpstr>
      <vt:lpstr>Publico Text Roman</vt:lpstr>
      <vt:lpstr>UnitSlabPro</vt:lpstr>
      <vt:lpstr>UnitSlabPro-Bold</vt:lpstr>
      <vt:lpstr>26_FeatureStory</vt:lpstr>
      <vt:lpstr>Mobile Testing Appium</vt:lpstr>
      <vt:lpstr>Appium Intro</vt:lpstr>
      <vt:lpstr>What is Appium?</vt:lpstr>
      <vt:lpstr>How does Appium Work?</vt:lpstr>
      <vt:lpstr>What are Appium requirements?</vt:lpstr>
      <vt:lpstr>Appium Capability Matrix together with Selenium?</vt:lpstr>
      <vt:lpstr>Appium Test Structure</vt:lpstr>
      <vt:lpstr>Junit Jupiter for Test Management</vt:lpstr>
      <vt:lpstr>Installation of Tools Required</vt:lpstr>
      <vt:lpstr>MacOS and Windows Tools and Check Up</vt:lpstr>
      <vt:lpstr>Writing and Running Tests</vt:lpstr>
      <vt:lpstr>Create a Maven Project Project</vt:lpstr>
      <vt:lpstr>Testing a Native App</vt:lpstr>
      <vt:lpstr>Testing WebApp on Mobile Browsers</vt:lpstr>
      <vt:lpstr>Using Cloud Services for Mobile Testing</vt:lpstr>
      <vt:lpstr>Saucelab for Mobile Testing</vt:lpstr>
      <vt:lpstr>Saucelab for Mobile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Önder Şahan</cp:lastModifiedBy>
  <cp:revision>65</cp:revision>
  <dcterms:modified xsi:type="dcterms:W3CDTF">2023-09-30T11:26:43Z</dcterms:modified>
</cp:coreProperties>
</file>